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63" r:id="rId7"/>
    <p:sldId id="259" r:id="rId8"/>
    <p:sldId id="261" r:id="rId9"/>
    <p:sldId id="262" r:id="rId10"/>
    <p:sldId id="260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65" autoAdjust="0"/>
  </p:normalViewPr>
  <p:slideViewPr>
    <p:cSldViewPr snapToGrid="0">
      <p:cViewPr varScale="1">
        <p:scale>
          <a:sx n="98" d="100"/>
          <a:sy n="98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7D287-8C3D-4FDE-A272-0D04CF6D200D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9FC7E-0803-4533-90F7-DDADF6B4F4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presenter +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profils</a:t>
            </a:r>
            <a:r>
              <a:rPr lang="en-US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FC7E-0803-4533-90F7-DDADF6B4F4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7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Protection system to avoid clicking a button before another one has been clicked</a:t>
            </a:r>
          </a:p>
          <a:p>
            <a:r>
              <a:rPr lang="en-US" dirty="0"/>
              <a:t>Dynamic menu</a:t>
            </a:r>
          </a:p>
          <a:p>
            <a:r>
              <a:rPr lang="en-US" dirty="0" err="1"/>
              <a:t>Calcul</a:t>
            </a:r>
            <a:r>
              <a:rPr lang="en-US" dirty="0"/>
              <a:t> of the power </a:t>
            </a:r>
            <a:r>
              <a:rPr lang="en-US" dirty="0" err="1"/>
              <a:t>matrice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FC7E-0803-4533-90F7-DDADF6B4F4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0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FC7E-0803-4533-90F7-DDADF6B4F4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9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methods 2 working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FC7E-0803-4533-90F7-DDADF6B4F4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4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methods 2 working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9FC7E-0803-4533-90F7-DDADF6B4F4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0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33FE4-E03D-4677-8D4A-CC82A0EBC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65460D-0CC2-421A-9624-7DDD230BB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129788-657D-41F2-8619-99647DDE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4ED5A-125B-4EB0-81A4-11D4253C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EA8F0B-9712-4270-9E75-9D06A3C8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3A4B4-6526-494E-AE77-6B0F3455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9E8889-16EA-4FF7-B260-73C422D08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3C5958-1DC6-4D74-9CFD-59264317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AB9C2D-277B-4EEF-AE7E-FCE0B410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BB2FDC-E152-4B50-8ABE-CA364F35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447A6E-081E-4D24-A724-C15138539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E55A4D-AB5A-4820-BE42-31F296861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B8C27B-B13A-48BD-BD41-3A2ADBB96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33B47D-8E36-43B1-AF9F-A38F8392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02D262-8991-461E-8943-32357647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4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1F2A9-2966-4C73-8736-E5F854E6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DF555E-357F-420D-A709-140C26176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BFA891-0280-4622-B5F2-6EB204B8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DDA8B-7D3F-407D-92F2-533C7A62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507AB5-CFC2-4261-9486-F52497D7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7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8470-FC2E-422A-9C94-68E5FABE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6F78D8-0B98-4E1F-83A9-35AF552FE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640CA3-179B-4396-BD47-B12C547B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C968D9-C098-4753-BC7E-8EB7998F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D3832B-5A37-42DF-BA14-DD6DFCF4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1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08046-ADCE-4E67-BAF3-2D48A1CA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677607-A0D4-40D9-AECB-E68C27A72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94FD9D-120F-408D-BA5A-5C7FB49A9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A1F77A-3B6E-4CBE-BD2B-6A07D83C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62706D-C8B0-4ADD-BFE9-7DCC321C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EB4E41-B1AF-4F46-AC74-39BF1F54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5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975F41-6AE3-4FBA-A907-DE2E0A46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053179-F622-4B56-A7B4-8B4407909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AD0FFC-732F-48B2-BCA4-016BE59A9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4D8FD3-443D-46B1-A831-71DA60914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F705D56-A3D9-4093-A214-ED4A7B1FC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AFD34F9-A11A-4F74-8589-FCA6E2A6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17B712-6089-4A09-95CB-0B70610A1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9CAF4F8-7BFE-4DC6-8879-7DE84EDE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57991-71AF-49B6-9E73-97576A7B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50C912-D637-4364-A007-6B0F2D74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8DF39-A4FC-470C-9E73-FD0F791D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7556E1-FC60-4596-8543-2445F7ED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7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BB9790-F088-4C48-9BDC-874EBB2C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050116-86A7-49B7-89EC-936294A4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989440-44B1-4CD7-82AF-84F2EC45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3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0B91A-2C51-47EB-B2D6-BFD4A5B9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30771-064E-4695-86EF-C9DEB2E7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B69C09-418C-4F68-8A17-F475C1C22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EABC24-5EE2-4FBA-8EE5-62A9BA5B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CEA6ED-9BF1-4690-93FB-242E195C7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19AB43-25E8-46D2-8DA8-2D458180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AD07A5-9AC3-4C5C-9AD3-75F5EB04A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F5A924-BCBD-492C-A0DB-AA80C647E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0DAA64B-AEE8-4C6C-AE5A-E5946C781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549C70-D89E-4AEB-B323-13574A63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E97710-CB53-4A89-8537-EF4297C8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E88512-14E1-47AC-8CA0-15CF8A4B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635D08-BEBF-4A31-B7B7-461AB1334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82857F-6368-4CDA-ADC3-B9A59628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D531C0-7AB3-45CB-8A05-117E06968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D2A74-7984-4FF4-9AD6-FACAEE3CF18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B4106E-3BA9-49E6-9D34-3FED131CB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45A414-E60E-4C07-8A06-22DF13FA4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A7D43-3886-4B04-9F3E-10A674386D9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0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0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1992A9E-A028-4EB6-BB6C-5494E000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34012E-18A8-490F-9528-E9A7DAC97E57}"/>
              </a:ext>
            </a:extLst>
          </p:cNvPr>
          <p:cNvSpPr txBox="1"/>
          <p:nvPr/>
        </p:nvSpPr>
        <p:spPr>
          <a:xfrm>
            <a:off x="-69574" y="4909930"/>
            <a:ext cx="12261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ambria" panose="02040503050406030204" pitchFamily="18" charset="0"/>
                <a:ea typeface="Cambria" panose="02040503050406030204" pitchFamily="18" charset="0"/>
              </a:rPr>
              <a:t>Cell Selection</a:t>
            </a:r>
          </a:p>
        </p:txBody>
      </p:sp>
    </p:spTree>
    <p:extLst>
      <p:ext uri="{BB962C8B-B14F-4D97-AF65-F5344CB8AC3E}">
        <p14:creationId xmlns:p14="http://schemas.microsoft.com/office/powerpoint/2010/main" val="261983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254EE2-647B-438C-921F-6C63922F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2" y="5518822"/>
            <a:ext cx="2935356" cy="12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C47597F-D07D-4A72-BCFF-233D91BBD375}"/>
              </a:ext>
            </a:extLst>
          </p:cNvPr>
          <p:cNvSpPr txBox="1"/>
          <p:nvPr/>
        </p:nvSpPr>
        <p:spPr>
          <a:xfrm>
            <a:off x="0" y="53314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Table of contents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B90FAE-5BA1-4954-B776-5DE519AB3983}"/>
              </a:ext>
            </a:extLst>
          </p:cNvPr>
          <p:cNvSpPr txBox="1"/>
          <p:nvPr/>
        </p:nvSpPr>
        <p:spPr>
          <a:xfrm>
            <a:off x="1628743" y="1410157"/>
            <a:ext cx="470681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 </a:t>
            </a:r>
            <a:r>
              <a:rPr lang="en-US" sz="2200" dirty="0"/>
              <a:t>I – Introduction</a:t>
            </a:r>
          </a:p>
          <a:p>
            <a:r>
              <a:rPr lang="en-US" sz="2200" dirty="0"/>
              <a:t> II – Theorical researches</a:t>
            </a:r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1) Free space propagation</a:t>
            </a:r>
            <a:endParaRPr lang="en-US" sz="2200" dirty="0"/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2) Handover</a:t>
            </a:r>
            <a:endParaRPr lang="en-US" sz="2200" dirty="0"/>
          </a:p>
          <a:p>
            <a:r>
              <a:rPr lang="en-US" sz="2200" dirty="0"/>
              <a:t> III – Implementation</a:t>
            </a:r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1) Global architecture</a:t>
            </a:r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2) Movement implementation</a:t>
            </a:r>
          </a:p>
          <a:p>
            <a:r>
              <a:rPr lang="en-US" sz="2200" dirty="0"/>
              <a:t>	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3) Selection process</a:t>
            </a:r>
          </a:p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4) Handover</a:t>
            </a:r>
          </a:p>
          <a:p>
            <a:r>
              <a:rPr lang="fr-FR" sz="2200" dirty="0"/>
              <a:t>IV – </a:t>
            </a:r>
            <a:r>
              <a:rPr lang="fr-FR" sz="2200" dirty="0" err="1"/>
              <a:t>Demo</a:t>
            </a:r>
            <a:endParaRPr lang="en-US" sz="2200" dirty="0"/>
          </a:p>
          <a:p>
            <a:r>
              <a:rPr lang="fr-FR" sz="2200" dirty="0"/>
              <a:t>V – Conclusion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50ACE2F8-7A8B-4BC9-9099-7DA677D9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434" y="6324853"/>
            <a:ext cx="531932" cy="365125"/>
          </a:xfrm>
        </p:spPr>
        <p:txBody>
          <a:bodyPr/>
          <a:lstStyle/>
          <a:p>
            <a:fld id="{43A83FE6-7644-48C3-8588-FC18CE6AA8E1}" type="slidenum">
              <a:rPr lang="fr-FR" sz="2400" smtClean="0">
                <a:solidFill>
                  <a:schemeClr val="tx1"/>
                </a:solidFill>
              </a:rPr>
              <a:t>2</a:t>
            </a:fld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1028" name="Picture 4" descr="Identifier les problèmes de couverture mobile et d'accès à Internet |  ville-montendre">
            <a:extLst>
              <a:ext uri="{FF2B5EF4-FFF2-40B4-BE49-F238E27FC236}">
                <a16:creationId xmlns:a16="http://schemas.microsoft.com/office/drawing/2014/main" id="{86DB7611-892A-498E-825C-E186145F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91" y="1626784"/>
            <a:ext cx="4997809" cy="376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3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254EE2-647B-438C-921F-6C63922F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83" y="5649612"/>
            <a:ext cx="2935356" cy="12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1CAC9-4337-4E30-9CB3-BF125478056A}"/>
              </a:ext>
            </a:extLst>
          </p:cNvPr>
          <p:cNvSpPr/>
          <p:nvPr/>
        </p:nvSpPr>
        <p:spPr>
          <a:xfrm>
            <a:off x="471854" y="239543"/>
            <a:ext cx="6171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II – Theorical researches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1) Free space propagation</a:t>
            </a:r>
          </a:p>
        </p:txBody>
      </p:sp>
      <p:pic>
        <p:nvPicPr>
          <p:cNvPr id="2050" name="Picture 2" descr="Friis Equation - (aka Friis Transmission Formula)">
            <a:extLst>
              <a:ext uri="{FF2B5EF4-FFF2-40B4-BE49-F238E27FC236}">
                <a16:creationId xmlns:a16="http://schemas.microsoft.com/office/drawing/2014/main" id="{75385EAF-0B4D-4ABF-9ED4-29593402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14" y="4225019"/>
            <a:ext cx="4236347" cy="23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4A53B95-753B-4D34-A536-46CD0790AA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5"/>
          <a:stretch/>
        </p:blipFill>
        <p:spPr>
          <a:xfrm>
            <a:off x="1576940" y="1548257"/>
            <a:ext cx="4264321" cy="13831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FBEF394-7B0D-4F52-B689-02B70D16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96" y="2841825"/>
            <a:ext cx="6732104" cy="11743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1A996C-EDA9-4471-8F53-00B700BDF18C}"/>
              </a:ext>
            </a:extLst>
          </p:cNvPr>
          <p:cNvSpPr/>
          <p:nvPr/>
        </p:nvSpPr>
        <p:spPr>
          <a:xfrm>
            <a:off x="5878004" y="1933431"/>
            <a:ext cx="6171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Linear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B0055-BC3F-4049-B6E3-72B90CA8A6D0}"/>
              </a:ext>
            </a:extLst>
          </p:cNvPr>
          <p:cNvSpPr/>
          <p:nvPr/>
        </p:nvSpPr>
        <p:spPr>
          <a:xfrm>
            <a:off x="7496093" y="3167390"/>
            <a:ext cx="6171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Logarithmic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877D80DE-06A1-4D97-A2F3-A2A98041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136" y="6421426"/>
            <a:ext cx="531932" cy="365125"/>
          </a:xfrm>
        </p:spPr>
        <p:txBody>
          <a:bodyPr/>
          <a:lstStyle/>
          <a:p>
            <a:fld id="{43A83FE6-7644-48C3-8588-FC18CE6AA8E1}" type="slidenum">
              <a:rPr lang="fr-FR" sz="2400" smtClean="0">
                <a:solidFill>
                  <a:schemeClr val="tx1"/>
                </a:solidFill>
              </a:rPr>
              <a:t>3</a:t>
            </a:fld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0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254EE2-647B-438C-921F-6C63922F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83" y="5649612"/>
            <a:ext cx="2935356" cy="12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1CAC9-4337-4E30-9CB3-BF125478056A}"/>
              </a:ext>
            </a:extLst>
          </p:cNvPr>
          <p:cNvSpPr/>
          <p:nvPr/>
        </p:nvSpPr>
        <p:spPr>
          <a:xfrm>
            <a:off x="471854" y="239543"/>
            <a:ext cx="6171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III – Implementation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1) Global architecture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FF6AA601-D84D-4546-937B-8E525985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136" y="6421426"/>
            <a:ext cx="531932" cy="365125"/>
          </a:xfrm>
        </p:spPr>
        <p:txBody>
          <a:bodyPr/>
          <a:lstStyle/>
          <a:p>
            <a:fld id="{43A83FE6-7644-48C3-8588-FC18CE6AA8E1}" type="slidenum">
              <a:rPr lang="fr-FR" sz="2400" smtClean="0">
                <a:solidFill>
                  <a:schemeClr val="tx1"/>
                </a:solidFill>
              </a:rPr>
              <a:t>4</a:t>
            </a:fld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C1166-8068-41F6-8546-BE73314E09B4}"/>
              </a:ext>
            </a:extLst>
          </p:cNvPr>
          <p:cNvSpPr/>
          <p:nvPr/>
        </p:nvSpPr>
        <p:spPr>
          <a:xfrm>
            <a:off x="5332162" y="2066990"/>
            <a:ext cx="90117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Objectives 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set a group of antennas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set a UE path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accomplish this path while observing </a:t>
            </a:r>
          </a:p>
          <a:p>
            <a:pPr lvl="1"/>
            <a:r>
              <a:rPr lang="en-US" sz="2800" dirty="0"/>
              <a:t>	UE and antenna connectivity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5FE9412-849E-4B1C-98A9-5F85B931A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0" t="24258" r="40723" b="41847"/>
          <a:stretch/>
        </p:blipFill>
        <p:spPr>
          <a:xfrm>
            <a:off x="683836" y="1592912"/>
            <a:ext cx="4095153" cy="405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254EE2-647B-438C-921F-6C63922F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83" y="5649612"/>
            <a:ext cx="2935356" cy="12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1CAC9-4337-4E30-9CB3-BF125478056A}"/>
              </a:ext>
            </a:extLst>
          </p:cNvPr>
          <p:cNvSpPr/>
          <p:nvPr/>
        </p:nvSpPr>
        <p:spPr>
          <a:xfrm>
            <a:off x="471854" y="239543"/>
            <a:ext cx="6171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III – Implementation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1) Global architecture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FF6AA601-D84D-4546-937B-8E525985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136" y="6421426"/>
            <a:ext cx="531932" cy="365125"/>
          </a:xfrm>
        </p:spPr>
        <p:txBody>
          <a:bodyPr/>
          <a:lstStyle/>
          <a:p>
            <a:fld id="{43A83FE6-7644-48C3-8588-FC18CE6AA8E1}" type="slidenum">
              <a:rPr lang="fr-FR" sz="2400" smtClean="0">
                <a:solidFill>
                  <a:schemeClr val="tx1"/>
                </a:solidFill>
              </a:rPr>
              <a:t>5</a:t>
            </a:fld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D1C355-4730-4BE7-8DCD-5B508610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10" y="3157734"/>
            <a:ext cx="2743200" cy="2886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6E3EFF0-B886-46FA-BB2D-B59443E9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60" y="1849658"/>
            <a:ext cx="2743200" cy="5289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128059-68FD-4B71-8265-A3AFA5C84741}"/>
              </a:ext>
            </a:extLst>
          </p:cNvPr>
          <p:cNvSpPr/>
          <p:nvPr/>
        </p:nvSpPr>
        <p:spPr>
          <a:xfrm>
            <a:off x="3976392" y="4400716"/>
            <a:ext cx="9011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Antenna initialization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2EED-B76E-409A-ACE3-92912A4D38F3}"/>
              </a:ext>
            </a:extLst>
          </p:cNvPr>
          <p:cNvSpPr/>
          <p:nvPr/>
        </p:nvSpPr>
        <p:spPr>
          <a:xfrm>
            <a:off x="3794087" y="1767238"/>
            <a:ext cx="71908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User Equipment </a:t>
            </a:r>
          </a:p>
          <a:p>
            <a:r>
              <a:rPr lang="en-US" sz="2000" dirty="0"/>
              <a:t>parameter initialization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8C246-E447-43C1-B478-B191DB281E43}"/>
              </a:ext>
            </a:extLst>
          </p:cNvPr>
          <p:cNvSpPr/>
          <p:nvPr/>
        </p:nvSpPr>
        <p:spPr>
          <a:xfrm>
            <a:off x="7846649" y="3776268"/>
            <a:ext cx="2900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UE path initialization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EC0649-ACDF-4BDB-B587-B262F7440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295" y="1055151"/>
            <a:ext cx="4631420" cy="250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8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254EE2-647B-438C-921F-6C63922F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83" y="5649612"/>
            <a:ext cx="2935356" cy="12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1CAC9-4337-4E30-9CB3-BF125478056A}"/>
              </a:ext>
            </a:extLst>
          </p:cNvPr>
          <p:cNvSpPr/>
          <p:nvPr/>
        </p:nvSpPr>
        <p:spPr>
          <a:xfrm>
            <a:off x="471854" y="239543"/>
            <a:ext cx="6171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III – Implementation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1) Global architecture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FF6AA601-D84D-4546-937B-8E525985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136" y="6421426"/>
            <a:ext cx="531932" cy="365125"/>
          </a:xfrm>
        </p:spPr>
        <p:txBody>
          <a:bodyPr/>
          <a:lstStyle/>
          <a:p>
            <a:fld id="{43A83FE6-7644-48C3-8588-FC18CE6AA8E1}" type="slidenum">
              <a:rPr lang="fr-FR" sz="2400" smtClean="0">
                <a:solidFill>
                  <a:schemeClr val="tx1"/>
                </a:solidFill>
              </a:rPr>
              <a:t>6</a:t>
            </a:fld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28059-68FD-4B71-8265-A3AFA5C84741}"/>
              </a:ext>
            </a:extLst>
          </p:cNvPr>
          <p:cNvSpPr/>
          <p:nvPr/>
        </p:nvSpPr>
        <p:spPr>
          <a:xfrm>
            <a:off x="6395860" y="1984668"/>
            <a:ext cx="54366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Simulation loop (every ?? </a:t>
            </a:r>
            <a:r>
              <a:rPr lang="en-US" sz="2000" dirty="0" err="1"/>
              <a:t>ms</a:t>
            </a:r>
            <a:r>
              <a:rPr lang="en-US" sz="2000" dirty="0"/>
              <a:t>)  :</a:t>
            </a:r>
          </a:p>
          <a:p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calculate next position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apply Handover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set UE menu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set antenna menu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set UE on the map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set connected antenna on the map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60F6FE2-3160-4F74-A861-AA27C96AB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30" t="24258" r="40723" b="41847"/>
          <a:stretch/>
        </p:blipFill>
        <p:spPr>
          <a:xfrm>
            <a:off x="683836" y="1592912"/>
            <a:ext cx="4095153" cy="405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8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254EE2-647B-438C-921F-6C63922F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83" y="5649612"/>
            <a:ext cx="2935356" cy="12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1CAC9-4337-4E30-9CB3-BF125478056A}"/>
              </a:ext>
            </a:extLst>
          </p:cNvPr>
          <p:cNvSpPr/>
          <p:nvPr/>
        </p:nvSpPr>
        <p:spPr>
          <a:xfrm>
            <a:off x="471854" y="239543"/>
            <a:ext cx="6171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III – Implementation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2) Movement implementation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4AC45E-FAC3-4D32-A8A9-0AD97952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136" y="6421426"/>
            <a:ext cx="531932" cy="365125"/>
          </a:xfrm>
        </p:spPr>
        <p:txBody>
          <a:bodyPr/>
          <a:lstStyle/>
          <a:p>
            <a:fld id="{43A83FE6-7644-48C3-8588-FC18CE6AA8E1}" type="slidenum">
              <a:rPr lang="fr-FR" sz="2400" smtClean="0">
                <a:solidFill>
                  <a:schemeClr val="tx1"/>
                </a:solidFill>
              </a:rPr>
              <a:t>7</a:t>
            </a:fld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D6A47C-B3B6-4822-9A34-1FA72B10FCF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1" t="19585" r="44540" b="24495"/>
          <a:stretch/>
        </p:blipFill>
        <p:spPr>
          <a:xfrm>
            <a:off x="979790" y="1463427"/>
            <a:ext cx="2687538" cy="427589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3A05CD3-53D5-4094-85B7-FF71F944D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203" y="4878849"/>
            <a:ext cx="4473371" cy="23298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78B6B1C-073D-492A-8DAB-13E073CF8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916" y="3422450"/>
            <a:ext cx="6126143" cy="111063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5A4AB5-311C-44C0-959E-052D68FF7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978" y="1416300"/>
            <a:ext cx="4001541" cy="16603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4481E4F-C7B1-4778-AC12-BD113C6363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664"/>
          <a:stretch/>
        </p:blipFill>
        <p:spPr>
          <a:xfrm>
            <a:off x="8524674" y="1466965"/>
            <a:ext cx="3236066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2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254EE2-647B-438C-921F-6C63922F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83" y="5649612"/>
            <a:ext cx="2935356" cy="12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1CAC9-4337-4E30-9CB3-BF125478056A}"/>
              </a:ext>
            </a:extLst>
          </p:cNvPr>
          <p:cNvSpPr/>
          <p:nvPr/>
        </p:nvSpPr>
        <p:spPr>
          <a:xfrm>
            <a:off x="471854" y="239543"/>
            <a:ext cx="6171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III – Implementation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2) Movement implementation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4AC45E-FAC3-4D32-A8A9-0AD97952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136" y="6421426"/>
            <a:ext cx="531932" cy="365125"/>
          </a:xfrm>
        </p:spPr>
        <p:txBody>
          <a:bodyPr/>
          <a:lstStyle/>
          <a:p>
            <a:fld id="{43A83FE6-7644-48C3-8588-FC18CE6AA8E1}" type="slidenum">
              <a:rPr lang="fr-FR" sz="2400" smtClean="0">
                <a:solidFill>
                  <a:schemeClr val="tx1"/>
                </a:solidFill>
              </a:rPr>
              <a:t>8</a:t>
            </a:fld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D6A47C-B3B6-4822-9A34-1FA72B10FCF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1" t="19585" r="44540" b="24495"/>
          <a:stretch/>
        </p:blipFill>
        <p:spPr>
          <a:xfrm>
            <a:off x="979790" y="1463427"/>
            <a:ext cx="2687538" cy="427589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EEDE4BB-C4C4-43FF-876A-CF09F985D14D}"/>
              </a:ext>
            </a:extLst>
          </p:cNvPr>
          <p:cNvGrpSpPr/>
          <p:nvPr/>
        </p:nvGrpSpPr>
        <p:grpSpPr>
          <a:xfrm>
            <a:off x="8008901" y="1557797"/>
            <a:ext cx="3454943" cy="3169845"/>
            <a:chOff x="175566" y="0"/>
            <a:chExt cx="1810435" cy="183611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FB9ED11B-CEE3-4995-AEBF-A66B50F04996}"/>
                </a:ext>
              </a:extLst>
            </p:cNvPr>
            <p:cNvGrpSpPr/>
            <p:nvPr/>
          </p:nvGrpSpPr>
          <p:grpSpPr>
            <a:xfrm>
              <a:off x="175566" y="0"/>
              <a:ext cx="1810435" cy="1836116"/>
              <a:chOff x="175566" y="0"/>
              <a:chExt cx="1810435" cy="1836116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0750FF1D-BF2D-4856-B6E1-A4605ED81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826" y="0"/>
                <a:ext cx="1781175" cy="18288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Zone de texte 6">
                    <a:extLst>
                      <a:ext uri="{FF2B5EF4-FFF2-40B4-BE49-F238E27FC236}">
                        <a16:creationId xmlns:a16="http://schemas.microsoft.com/office/drawing/2014/main" id="{EEE3A56A-64E0-43B3-9453-82F0FF6B458A}"/>
                      </a:ext>
                    </a:extLst>
                  </p:cNvPr>
                  <p:cNvSpPr txBox="1"/>
                  <p:nvPr/>
                </p:nvSpPr>
                <p:spPr>
                  <a:xfrm>
                    <a:off x="351130" y="1514247"/>
                    <a:ext cx="870509" cy="32186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1,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1)</m:t>
                          </m:r>
                        </m:oMath>
                      </m:oMathPara>
                    </a14:m>
                    <a:endParaRPr lang="fr-FR" sz="1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" name="Zone de texte 6">
                    <a:extLst>
                      <a:ext uri="{FF2B5EF4-FFF2-40B4-BE49-F238E27FC236}">
                        <a16:creationId xmlns:a16="http://schemas.microsoft.com/office/drawing/2014/main" id="{EEE3A56A-64E0-43B3-9453-82F0FF6B45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130" y="1514247"/>
                    <a:ext cx="870509" cy="3218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Zone de texte 7">
                    <a:extLst>
                      <a:ext uri="{FF2B5EF4-FFF2-40B4-BE49-F238E27FC236}">
                        <a16:creationId xmlns:a16="http://schemas.microsoft.com/office/drawing/2014/main" id="{6C74147E-788B-459A-9C1D-436C77694948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94" y="124359"/>
                    <a:ext cx="870509" cy="32186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2,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2)</m:t>
                          </m:r>
                        </m:oMath>
                      </m:oMathPara>
                    </a14:m>
                    <a:endParaRPr lang="fr-FR" sz="1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Zone de texte 7">
                    <a:extLst>
                      <a:ext uri="{FF2B5EF4-FFF2-40B4-BE49-F238E27FC236}">
                        <a16:creationId xmlns:a16="http://schemas.microsoft.com/office/drawing/2014/main" id="{6C74147E-788B-459A-9C1D-436C776949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194" y="124359"/>
                    <a:ext cx="870509" cy="32186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Zone de texte 9">
                    <a:extLst>
                      <a:ext uri="{FF2B5EF4-FFF2-40B4-BE49-F238E27FC236}">
                        <a16:creationId xmlns:a16="http://schemas.microsoft.com/office/drawing/2014/main" id="{093700FE-6FA4-4624-BC12-861C98AA3807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66" y="495012"/>
                    <a:ext cx="1558138" cy="32131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𝑎𝑥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𝑏</m:t>
                          </m:r>
                        </m:oMath>
                      </m:oMathPara>
                    </a14:m>
                    <a:endParaRPr lang="fr-FR" sz="1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Zone de texte 9">
                    <a:extLst>
                      <a:ext uri="{FF2B5EF4-FFF2-40B4-BE49-F238E27FC236}">
                        <a16:creationId xmlns:a16="http://schemas.microsoft.com/office/drawing/2014/main" id="{093700FE-6FA4-4624-BC12-861C98AA38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566" y="495012"/>
                    <a:ext cx="1558138" cy="3213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EA98EA42-846E-4D51-AC8A-B64AA15050D8}"/>
                </a:ext>
              </a:extLst>
            </p:cNvPr>
            <p:cNvCxnSpPr/>
            <p:nvPr/>
          </p:nvCxnSpPr>
          <p:spPr>
            <a:xfrm flipV="1">
              <a:off x="408280" y="316078"/>
              <a:ext cx="1243584" cy="143377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630A9D73-EC7E-4484-8B98-5F7596896CCF}"/>
              </a:ext>
            </a:extLst>
          </p:cNvPr>
          <p:cNvSpPr/>
          <p:nvPr/>
        </p:nvSpPr>
        <p:spPr>
          <a:xfrm>
            <a:off x="4056434" y="2805663"/>
            <a:ext cx="3579779" cy="66148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Documentation - Leaflet - a JavaScript library for interactive maps">
            <a:extLst>
              <a:ext uri="{FF2B5EF4-FFF2-40B4-BE49-F238E27FC236}">
                <a16:creationId xmlns:a16="http://schemas.microsoft.com/office/drawing/2014/main" id="{A2662E60-E585-495C-B0DD-CEFFD88E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035" y="3601373"/>
            <a:ext cx="3688124" cy="9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5379313-3CC9-49FC-AE4B-FD2F65FDC14E}"/>
                  </a:ext>
                </a:extLst>
              </p:cNvPr>
              <p:cNvSpPr txBox="1"/>
              <p:nvPr/>
            </p:nvSpPr>
            <p:spPr>
              <a:xfrm>
                <a:off x="6570521" y="583706"/>
                <a:ext cx="6138152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5379313-3CC9-49FC-AE4B-FD2F65FDC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521" y="583706"/>
                <a:ext cx="6138152" cy="6560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59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A9D960216A544AACA765E4F82E6622" ma:contentTypeVersion="7" ma:contentTypeDescription="Crée un document." ma:contentTypeScope="" ma:versionID="9726aef42e1b415b850a8414aa1a32ce">
  <xsd:schema xmlns:xsd="http://www.w3.org/2001/XMLSchema" xmlns:xs="http://www.w3.org/2001/XMLSchema" xmlns:p="http://schemas.microsoft.com/office/2006/metadata/properties" xmlns:ns3="c7cadfae-650c-46b3-b9a1-c5a34d2022bb" xmlns:ns4="d63e7d77-7553-49f6-b91e-c12a9efeae77" targetNamespace="http://schemas.microsoft.com/office/2006/metadata/properties" ma:root="true" ma:fieldsID="be24523533cbe1ca029b21b954034960" ns3:_="" ns4:_="">
    <xsd:import namespace="c7cadfae-650c-46b3-b9a1-c5a34d2022bb"/>
    <xsd:import namespace="d63e7d77-7553-49f6-b91e-c12a9efeae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adfae-650c-46b3-b9a1-c5a34d202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e7d77-7553-49f6-b91e-c12a9efeae7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C83FE8-FA9A-4828-8F21-B694C2425A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cadfae-650c-46b3-b9a1-c5a34d2022bb"/>
    <ds:schemaRef ds:uri="d63e7d77-7553-49f6-b91e-c12a9efeae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56B5EE-2F69-4568-8E97-8C2D1C2252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48A85D-2B9D-4C82-B2E9-2AA069CC6925}">
  <ds:schemaRefs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c7cadfae-650c-46b3-b9a1-c5a34d2022bb"/>
    <ds:schemaRef ds:uri="http://schemas.microsoft.com/office/2006/documentManagement/types"/>
    <ds:schemaRef ds:uri="http://purl.org/dc/dcmitype/"/>
    <ds:schemaRef ds:uri="http://schemas.microsoft.com/office/infopath/2007/PartnerControls"/>
    <ds:schemaRef ds:uri="d63e7d77-7553-49f6-b91e-c12a9efeae7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233</Words>
  <Application>Microsoft Office PowerPoint</Application>
  <PresentationFormat>Grand écran</PresentationFormat>
  <Paragraphs>66</Paragraphs>
  <Slides>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Cambria Math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CARTERET</dc:creator>
  <cp:lastModifiedBy>Thomas CARTERET</cp:lastModifiedBy>
  <cp:revision>9</cp:revision>
  <dcterms:created xsi:type="dcterms:W3CDTF">2021-06-11T18:38:52Z</dcterms:created>
  <dcterms:modified xsi:type="dcterms:W3CDTF">2021-06-11T20:57:10Z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0x01010099A9D960216A544AACA765E4F82E6622</vt:lpwstr>
  </property>
</Properties>
</file>